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fsc-bvi.com/assessment" TargetMode="External"/><Relationship Id="rId1" Type="http://schemas.openxmlformats.org/officeDocument/2006/relationships/image" Target="../media/image-1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vifsc.vg/sites/default/files/documents/Legislation/Insurance/investment_business_approved_managers_regulations_2012.pdf" TargetMode="External"/><Relationship Id="rId3" Type="http://schemas.openxmlformats.org/officeDocument/2006/relationships/hyperlink" Target="https://www.bvifsc.vg/sites/default/files/documents/Policies%20and%20Guidelines/approved_investment_managers_guidelines_final.pdf" TargetMode="External"/><Relationship Id="rId4" Type="http://schemas.openxmlformats.org/officeDocument/2006/relationships/hyperlink" Target="https://www.bvifsc.vg/sites/default/files/financial_services_fees_amendment_regulations_2023.pdf" TargetMode="External"/><Relationship Id="rId5" Type="http://schemas.openxmlformats.org/officeDocument/2006/relationships/hyperlink" Target="https://www.bvifsc.vg/sites/default/files/securities_and_investment_business_act_2010.pdf" TargetMode="External"/><Relationship Id="rId6" Type="http://schemas.openxmlformats.org/officeDocument/2006/relationships/hyperlink" Target="https://laws.gov.vg/laws/bvi-business-companies-act" TargetMode="External"/><Relationship Id="rId7" Type="http://schemas.openxmlformats.org/officeDocument/2006/relationships/hyperlink" Target="https://www.bvifsc.vg/sites/default/files/bvi_business_companies_amendment_of_schedule_1_no_2_order_2022.pdf" TargetMode="External"/><Relationship Id="rId8" Type="http://schemas.openxmlformats.org/officeDocument/2006/relationships/hyperlink" Target="https://fsc-bvi.com" TargetMode="External"/><Relationship Id="rId1" Type="http://schemas.openxmlformats.org/officeDocument/2006/relationships/image" Target="../media/image-1-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29553" r="29553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61B2B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logo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16000" y="762000"/>
            <a:ext cx="1066800" cy="1066800"/>
          </a:xfrm>
          <a:prstGeom prst="rect">
            <a:avLst/>
          </a:prstGeom>
        </p:spPr>
      </p:pic>
      <p:sp>
        <p:nvSpPr>
          <p:cNvPr id="5" name="cover-text-2"/>
          <p:cNvSpPr/>
          <p:nvPr/>
        </p:nvSpPr>
        <p:spPr>
          <a:xfrm>
            <a:off x="2336800" y="939800"/>
            <a:ext cx="889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3200" dirty="0"/>
          </a:p>
        </p:txBody>
      </p:sp>
      <p:sp>
        <p:nvSpPr>
          <p:cNvPr id="6" name="cover-text-3"/>
          <p:cNvSpPr/>
          <p:nvPr/>
        </p:nvSpPr>
        <p:spPr>
          <a:xfrm>
            <a:off x="1016000" y="2984500"/>
            <a:ext cx="142240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5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BVI金融牌照申请与公司注册</a:t>
            </a:r>
            <a:endParaRPr lang="en-US" sz="5200" dirty="0"/>
          </a:p>
        </p:txBody>
      </p:sp>
      <p:sp>
        <p:nvSpPr>
          <p:cNvPr id="7" name="cover-text-4"/>
          <p:cNvSpPr/>
          <p:nvPr/>
        </p:nvSpPr>
        <p:spPr>
          <a:xfrm>
            <a:off x="1016000" y="4140200"/>
            <a:ext cx="13462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新申请 · 持牌公司收购 · 持续合规</a:t>
            </a:r>
            <a:endParaRPr lang="en-US" sz="3200" dirty="0"/>
          </a:p>
        </p:txBody>
      </p:sp>
      <p:sp>
        <p:nvSpPr>
          <p:cNvPr id="8" name="cover-text-5"/>
          <p:cNvSpPr/>
          <p:nvPr/>
        </p:nvSpPr>
        <p:spPr>
          <a:xfrm>
            <a:off x="1016000" y="5295900"/>
            <a:ext cx="127000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从业务实质出发，建立适合您的BVI项目路径。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商务路演核心资料｜核验日期：2026年11月2日</a:t>
            </a:r>
            <a:endParaRPr lang="en-US" sz="1800" dirty="0"/>
          </a:p>
        </p:txBody>
      </p:sp>
      <p:sp>
        <p:nvSpPr>
          <p:cNvPr id="9" name="cover-text-6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10" name="cover-text-7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cover-shape-8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_paths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公司、许可、收购：先选对工作流</a:t>
            </a:r>
            <a:endParaRPr lang="en-US" sz="3200" dirty="0"/>
          </a:p>
        </p:txBody>
      </p:sp>
      <p:sp>
        <p:nvSpPr>
          <p:cNvPr id="3" name="three_paths-text-2"/>
          <p:cNvSpPr/>
          <p:nvPr/>
        </p:nvSpPr>
        <p:spPr>
          <a:xfrm>
            <a:off x="1016000" y="1651000"/>
            <a:ext cx="14224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三种安排解决不同问题。先确认业务、客户、控制权与资金或资产流向。</a:t>
            </a:r>
            <a:endParaRPr lang="en-US" sz="1800" dirty="0"/>
          </a:p>
        </p:txBody>
      </p:sp>
      <p:sp>
        <p:nvSpPr>
          <p:cNvPr id="4" name="three_paths-shape-3"/>
          <p:cNvSpPr/>
          <p:nvPr/>
        </p:nvSpPr>
        <p:spPr>
          <a:xfrm>
            <a:off x="1016000" y="2705100"/>
            <a:ext cx="4445000" cy="4508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ree_paths-shape-4"/>
          <p:cNvSpPr/>
          <p:nvPr/>
        </p:nvSpPr>
        <p:spPr>
          <a:xfrm>
            <a:off x="5905500" y="2705100"/>
            <a:ext cx="4445000" cy="4508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hree_paths-shape-5"/>
          <p:cNvSpPr/>
          <p:nvPr/>
        </p:nvSpPr>
        <p:spPr>
          <a:xfrm>
            <a:off x="10795000" y="2705100"/>
            <a:ext cx="4445000" cy="4508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hree_paths-text-6"/>
          <p:cNvSpPr/>
          <p:nvPr/>
        </p:nvSpPr>
        <p:spPr>
          <a:xfrm>
            <a:off x="1333500" y="2997200"/>
            <a:ext cx="381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5200" dirty="0"/>
          </a:p>
        </p:txBody>
      </p:sp>
      <p:sp>
        <p:nvSpPr>
          <p:cNvPr id="8" name="three_paths-text-7"/>
          <p:cNvSpPr/>
          <p:nvPr/>
        </p:nvSpPr>
        <p:spPr>
          <a:xfrm>
            <a:off x="6223000" y="2997200"/>
            <a:ext cx="381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5200" dirty="0"/>
          </a:p>
        </p:txBody>
      </p:sp>
      <p:sp>
        <p:nvSpPr>
          <p:cNvPr id="9" name="three_paths-text-8"/>
          <p:cNvSpPr/>
          <p:nvPr/>
        </p:nvSpPr>
        <p:spPr>
          <a:xfrm>
            <a:off x="11112500" y="2997200"/>
            <a:ext cx="381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5200" dirty="0"/>
          </a:p>
        </p:txBody>
      </p:sp>
      <p:sp>
        <p:nvSpPr>
          <p:cNvPr id="10" name="three_paths-text-9"/>
          <p:cNvSpPr/>
          <p:nvPr/>
        </p:nvSpPr>
        <p:spPr>
          <a:xfrm>
            <a:off x="1333500" y="41529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BVI公司注册</a:t>
            </a:r>
            <a:endParaRPr lang="en-US" sz="3200" dirty="0"/>
          </a:p>
        </p:txBody>
      </p:sp>
      <p:sp>
        <p:nvSpPr>
          <p:cNvPr id="11" name="three_paths-text-10"/>
          <p:cNvSpPr/>
          <p:nvPr/>
        </p:nvSpPr>
        <p:spPr>
          <a:xfrm>
            <a:off x="6223000" y="41529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金融许可申请</a:t>
            </a:r>
            <a:endParaRPr lang="en-US" sz="3200" dirty="0"/>
          </a:p>
        </p:txBody>
      </p:sp>
      <p:sp>
        <p:nvSpPr>
          <p:cNvPr id="12" name="three_paths-text-11"/>
          <p:cNvSpPr/>
          <p:nvPr/>
        </p:nvSpPr>
        <p:spPr>
          <a:xfrm>
            <a:off x="11112500" y="41529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持牌公司收购</a:t>
            </a:r>
            <a:endParaRPr lang="en-US" sz="3200" dirty="0"/>
          </a:p>
        </p:txBody>
      </p:sp>
      <p:sp>
        <p:nvSpPr>
          <p:cNvPr id="13" name="three_paths-text-12"/>
          <p:cNvSpPr/>
          <p:nvPr/>
        </p:nvSpPr>
        <p:spPr>
          <a:xfrm>
            <a:off x="1333500" y="5029200"/>
            <a:ext cx="381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建立控股、SPV或商业法律主体。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注册代理、地址、股东董事及受益所有人资料。</a:t>
            </a:r>
            <a:endParaRPr lang="en-US" sz="1800" dirty="0"/>
          </a:p>
        </p:txBody>
      </p:sp>
      <p:sp>
        <p:nvSpPr>
          <p:cNvPr id="14" name="three_paths-text-13"/>
          <p:cNvSpPr/>
          <p:nvPr/>
        </p:nvSpPr>
        <p:spPr>
          <a:xfrm>
            <a:off x="6223000" y="5029200"/>
            <a:ext cx="381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取得具体业务活动对应的许可、批准或注册。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不自动覆盖其他金融活动或境外市场。</a:t>
            </a:r>
            <a:endParaRPr lang="en-US" sz="1800" dirty="0"/>
          </a:p>
        </p:txBody>
      </p:sp>
      <p:sp>
        <p:nvSpPr>
          <p:cNvPr id="15" name="three_paths-text-14"/>
          <p:cNvSpPr/>
          <p:nvPr/>
        </p:nvSpPr>
        <p:spPr>
          <a:xfrm>
            <a:off x="11112500" y="5029200"/>
            <a:ext cx="381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收购持牌主体的股份或控制权。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尽调、监管程序与运营接续不可省略。</a:t>
            </a:r>
            <a:endParaRPr lang="en-US" sz="1800" dirty="0"/>
          </a:p>
        </p:txBody>
      </p:sp>
      <p:sp>
        <p:nvSpPr>
          <p:cNvPr id="16" name="three_paths-text-15"/>
          <p:cNvSpPr/>
          <p:nvPr/>
        </p:nvSpPr>
        <p:spPr>
          <a:xfrm>
            <a:off x="1016000" y="7518400"/>
            <a:ext cx="1422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成立公司 ≠ 获得金融业务资格；牌照 ≠ 可独立自由转让的资产。</a:t>
            </a:r>
            <a:endParaRPr lang="en-US" sz="1800" dirty="0"/>
          </a:p>
        </p:txBody>
      </p:sp>
      <p:sp>
        <p:nvSpPr>
          <p:cNvPr id="17" name="three_paths-text-16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18" name="three_paths-text-17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1200" dirty="0"/>
          </a:p>
        </p:txBody>
      </p:sp>
      <p:sp>
        <p:nvSpPr>
          <p:cNvPr id="19" name="three_paths-shape-18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siness_map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八类BVI监管业务地图</a:t>
            </a:r>
            <a:endParaRPr lang="en-US" sz="3200" dirty="0"/>
          </a:p>
        </p:txBody>
      </p:sp>
      <p:sp>
        <p:nvSpPr>
          <p:cNvPr id="3" name="business_map-text-2"/>
          <p:cNvSpPr/>
          <p:nvPr/>
        </p:nvSpPr>
        <p:spPr>
          <a:xfrm>
            <a:off x="1016000" y="1651000"/>
            <a:ext cx="1422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依据实际职能定类，而不是依据“金融科技”“离岸”或产品名称。</a:t>
            </a:r>
            <a:endParaRPr lang="en-US" sz="1800" dirty="0"/>
          </a:p>
        </p:txBody>
      </p:sp>
      <p:graphicFrame>
        <p:nvGraphicFramePr>
          <p:cNvPr id="4" name="business_map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387600"/>
          <a:ext cx="14224000" cy="5181600"/>
        </p:xfrm>
        <a:graphic>
          <a:graphicData uri="http://schemas.openxmlformats.org/drawingml/2006/table">
            <a:tbl>
              <a:tblPr/>
              <a:tblGrid>
                <a:gridCol w="2031998"/>
                <a:gridCol w="5080002"/>
                <a:gridCol w="2031998"/>
                <a:gridCol w="5080002"/>
              </a:tblGrid>
              <a:tr h="609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监管路径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主要业务实质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监管路径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主要业务实质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为法定合资格基金及结构提供投资管理／顾问。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银行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吸收可偿还存款，并由吸收方承担运用风险。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SIBA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交易、安排、管理、建议、托管、行政及投资交易所。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TCSP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第三方信托、公司管理等；PTC严格条件豁免另核。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VASP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为他人交换、转移、托管虚拟资产等注册业务。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保险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保险公司、保险经理与经纪／代理分别判断。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基金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基金产品与募集结构的认可／注册，不代替管理人资格。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FMS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汇款、兑换、融资、融资租赁、ATM等按法定类别。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business_map-text-4"/>
          <p:cNvSpPr/>
          <p:nvPr/>
        </p:nvSpPr>
        <p:spPr>
          <a:xfrm>
            <a:off x="1016000" y="7747000"/>
            <a:ext cx="14224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混合业务可能需要并行评估多个制度；任何一条路径都不是全球展业通行证。</a:t>
            </a:r>
            <a:endParaRPr lang="en-US" sz="1800" dirty="0"/>
          </a:p>
        </p:txBody>
      </p:sp>
      <p:sp>
        <p:nvSpPr>
          <p:cNvPr id="6" name="business_map-text-5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7" name="business_map-text-6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1200" dirty="0"/>
          </a:p>
        </p:txBody>
      </p:sp>
      <p:sp>
        <p:nvSpPr>
          <p:cNvPr id="8" name="business_map-shape-7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_comparison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关键路径资格与边界对比</a:t>
            </a:r>
            <a:endParaRPr lang="en-US" sz="3200" dirty="0"/>
          </a:p>
        </p:txBody>
      </p:sp>
      <p:sp>
        <p:nvSpPr>
          <p:cNvPr id="3" name="path_comparison-text-2"/>
          <p:cNvSpPr/>
          <p:nvPr/>
        </p:nvSpPr>
        <p:spPr>
          <a:xfrm>
            <a:off x="1016000" y="1651000"/>
            <a:ext cx="1422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管理人资格、基金产品地位与公司登记是不同监管层次。</a:t>
            </a:r>
            <a:endParaRPr lang="en-US" sz="1800" dirty="0"/>
          </a:p>
        </p:txBody>
      </p:sp>
      <p:graphicFrame>
        <p:nvGraphicFramePr>
          <p:cNvPr id="5" name="path_comparison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349500"/>
          <a:ext cx="14224000" cy="4953000"/>
        </p:xfrm>
        <a:graphic>
          <a:graphicData uri="http://schemas.openxmlformats.org/drawingml/2006/table">
            <a:tbl>
              <a:tblPr/>
              <a:tblGrid>
                <a:gridCol w="2370669"/>
                <a:gridCol w="5926665"/>
                <a:gridCol w="5926665"/>
              </a:tblGrid>
              <a:tr h="5842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路径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适用对象／功能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最容易误解的边界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Approved Manager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合资格基金与结构的投资管理／投资顾问，客户及AUM均受限。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不是完整SIBA牌照；无统一已核验最低资本不等于零资源。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SIBA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Category 1–7具体类别及子类别；按实际投资活动申请。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类别不能互相替代；资本、人员和资源按业务与风险审查。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VASP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代客虚拟资产服务；交易所、托管与一般注册分别核验。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科技标签不构成豁免；客户资产控制与技术风险是重要依据。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基金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Private、Professional、Public、Incubator、Approved及PIF。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人数、NAV与认购门槛属基金类别条件，不是管理人资本。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path_comparison-text-4"/>
          <p:cNvSpPr/>
          <p:nvPr/>
        </p:nvSpPr>
        <p:spPr>
          <a:xfrm>
            <a:off x="1016000" y="7556500"/>
            <a:ext cx="14224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银行、TCSP、保险与FMS另有各自许可、人员及审慎要求，不套用AM的机制。</a:t>
            </a:r>
            <a:endParaRPr lang="en-US" sz="1800" dirty="0"/>
          </a:p>
        </p:txBody>
      </p:sp>
      <p:sp>
        <p:nvSpPr>
          <p:cNvPr id="6" name="path_comparison-text-5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7" name="path_comparison-text-6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1200" dirty="0"/>
          </a:p>
        </p:txBody>
      </p:sp>
      <p:sp>
        <p:nvSpPr>
          <p:cNvPr id="8" name="path_comparison-shape-7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m_eligibility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Approved Manager：申请条件核对</a:t>
            </a:r>
            <a:endParaRPr lang="en-US" sz="3200" dirty="0"/>
          </a:p>
        </p:txBody>
      </p:sp>
      <p:sp>
        <p:nvSpPr>
          <p:cNvPr id="3" name="am_eligibility-shape-2"/>
          <p:cNvSpPr/>
          <p:nvPr/>
        </p:nvSpPr>
        <p:spPr>
          <a:xfrm>
            <a:off x="1016000" y="2387600"/>
            <a:ext cx="4381500" cy="49530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4" name="am_eligibility-text-3"/>
          <p:cNvSpPr/>
          <p:nvPr/>
        </p:nvSpPr>
        <p:spPr>
          <a:xfrm>
            <a:off x="1333500" y="2794000"/>
            <a:ext cx="3746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限定业务</a:t>
            </a:r>
            <a:endParaRPr lang="en-US" sz="3200" dirty="0"/>
          </a:p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限定客户</a:t>
            </a:r>
            <a:endParaRPr lang="en-US" sz="3200" dirty="0"/>
          </a:p>
          <a:p>
            <a:pPr algn="l" indent="0" marL="0">
              <a:buNone/>
            </a:pPr>
            <a:r>
              <a:rPr lang="en-US" altLang="en-US" sz="3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限定规模</a:t>
            </a:r>
            <a:endParaRPr lang="en-US" sz="3200" dirty="0"/>
          </a:p>
        </p:txBody>
      </p:sp>
      <p:sp>
        <p:nvSpPr>
          <p:cNvPr id="5" name="am_eligibility-text-4"/>
          <p:cNvSpPr/>
          <p:nvPr/>
        </p:nvSpPr>
        <p:spPr>
          <a:xfrm>
            <a:off x="1333500" y="4737100"/>
            <a:ext cx="3746500" cy="2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只有“专业客户”或基金名称，不足以证明适用。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8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逐只核验基金文件、投资者特征、管理／顾问关系与AUM。</a:t>
            </a:r>
            <a:endParaRPr lang="en-US" sz="1800" dirty="0"/>
          </a:p>
        </p:txBody>
      </p:sp>
      <p:sp>
        <p:nvSpPr>
          <p:cNvPr id="6" name="am_eligibility-text-5"/>
          <p:cNvSpPr/>
          <p:nvPr/>
        </p:nvSpPr>
        <p:spPr>
          <a:xfrm>
            <a:off x="6096000" y="2387600"/>
            <a:ext cx="9144000" cy="5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主体与关键人员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BVI Business Company，或BVI登记有限合伙。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公司型：至少两名董事，其中至少一名自然人。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有限合伙型：持续有至少一名普通合伙人。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持续委任经FSC认证的 authorised representative。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披露控制链、重大权益、高级人员与适格性资料。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明确日常投资职能人；外包须有协议、职责与监督安排。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注册代理不当然等同认证授权代表；AML/CFT义务另核。</a:t>
            </a:r>
            <a:endParaRPr lang="en-US" sz="1800" dirty="0"/>
          </a:p>
        </p:txBody>
      </p:sp>
      <p:sp>
        <p:nvSpPr>
          <p:cNvPr id="7" name="am_eligibility-text-6"/>
          <p:cNvSpPr/>
          <p:nvPr/>
        </p:nvSpPr>
        <p:spPr>
          <a:xfrm>
            <a:off x="1016000" y="7747000"/>
            <a:ext cx="1422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依据：Approved Managers Regulations第3、5、9、13条及Approved Investment Managers Guidelines。</a:t>
            </a:r>
            <a:endParaRPr lang="en-US" sz="1200" dirty="0"/>
          </a:p>
        </p:txBody>
      </p:sp>
      <p:sp>
        <p:nvSpPr>
          <p:cNvPr id="8" name="am_eligibility-text-7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9" name="am_eligibility-text-8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1200" dirty="0"/>
          </a:p>
        </p:txBody>
      </p:sp>
      <p:sp>
        <p:nvSpPr>
          <p:cNvPr id="10" name="am_eligibility-shape-9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m_capital_cost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AM资本、规模与费用必须分开</a:t>
            </a:r>
            <a:endParaRPr lang="en-US" sz="3200" dirty="0"/>
          </a:p>
        </p:txBody>
      </p:sp>
      <p:sp>
        <p:nvSpPr>
          <p:cNvPr id="3" name="am_capital_cost-text-2"/>
          <p:cNvSpPr/>
          <p:nvPr/>
        </p:nvSpPr>
        <p:spPr>
          <a:xfrm>
            <a:off x="1016000" y="2095500"/>
            <a:ext cx="43815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资本／资源</a:t>
            </a:r>
            <a:endParaRPr lang="en-US" sz="3200" dirty="0"/>
          </a:p>
        </p:txBody>
      </p:sp>
      <p:sp>
        <p:nvSpPr>
          <p:cNvPr id="4" name="am_capital_cost-text-3"/>
          <p:cNvSpPr/>
          <p:nvPr/>
        </p:nvSpPr>
        <p:spPr>
          <a:xfrm>
            <a:off x="5905500" y="2095500"/>
            <a:ext cx="43815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US$400m</a:t>
            </a:r>
            <a:endParaRPr lang="en-US" sz="4200" dirty="0"/>
          </a:p>
        </p:txBody>
      </p:sp>
      <p:sp>
        <p:nvSpPr>
          <p:cNvPr id="5" name="am_capital_cost-text-4"/>
          <p:cNvSpPr/>
          <p:nvPr/>
        </p:nvSpPr>
        <p:spPr>
          <a:xfrm>
            <a:off x="10795000" y="2095500"/>
            <a:ext cx="444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2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US$1bn</a:t>
            </a:r>
            <a:endParaRPr lang="en-US" sz="4200" dirty="0"/>
          </a:p>
        </p:txBody>
      </p:sp>
      <p:sp>
        <p:nvSpPr>
          <p:cNvPr id="6" name="am_capital_cost-text-5"/>
          <p:cNvSpPr/>
          <p:nvPr/>
        </p:nvSpPr>
        <p:spPr>
          <a:xfrm>
            <a:off x="1016000" y="2997200"/>
            <a:ext cx="4381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无统一已核验最低实缴资本；须有与实际业务相称的资源，不宜宣传“零资本”。</a:t>
            </a:r>
            <a:endParaRPr lang="en-US" sz="1800" dirty="0"/>
          </a:p>
        </p:txBody>
      </p:sp>
      <p:sp>
        <p:nvSpPr>
          <p:cNvPr id="7" name="am_capital_cost-text-6"/>
          <p:cNvSpPr/>
          <p:nvPr/>
        </p:nvSpPr>
        <p:spPr>
          <a:xfrm>
            <a:off x="5905500" y="2997200"/>
            <a:ext cx="4381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私募／专业基金合计AUM上限，按适用估值口径核算。</a:t>
            </a:r>
            <a:endParaRPr lang="en-US" sz="1800" dirty="0"/>
          </a:p>
        </p:txBody>
      </p:sp>
      <p:sp>
        <p:nvSpPr>
          <p:cNvPr id="8" name="am_capital_cost-text-7"/>
          <p:cNvSpPr/>
          <p:nvPr/>
        </p:nvSpPr>
        <p:spPr>
          <a:xfrm>
            <a:off x="10795000" y="2997200"/>
            <a:ext cx="44450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合资格封闭式基金合计承诺资本上限；与US$400m分别计算。</a:t>
            </a:r>
            <a:endParaRPr lang="en-US" sz="1800" dirty="0"/>
          </a:p>
        </p:txBody>
      </p:sp>
      <p:graphicFrame>
        <p:nvGraphicFramePr>
          <p:cNvPr id="9" name="am_capital_cost-table-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4394200"/>
          <a:ext cx="8890000" cy="1841500"/>
        </p:xfrm>
        <a:graphic>
          <a:graphicData uri="http://schemas.openxmlformats.org/drawingml/2006/table">
            <a:tbl>
              <a:tblPr/>
              <a:tblGrid>
                <a:gridCol w="5926670"/>
                <a:gridCol w="2963330"/>
              </a:tblGrid>
              <a:tr h="6223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申请费 · 每份完整申请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b="1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US$1,200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批准费 · 获FSC批准时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b="1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US$1,800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年度续期 · 每一续期年度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000" b="1" dirty="0">
                          <a:solidFill>
                            <a:srgbClr val="061B2B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US$1,800</a:t>
                      </a:r>
                      <a:endParaRPr lang="en-US" sz="20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am_capital_cost-shape-9"/>
          <p:cNvSpPr/>
          <p:nvPr/>
        </p:nvSpPr>
        <p:spPr>
          <a:xfrm>
            <a:off x="10604500" y="4394200"/>
            <a:ext cx="4635500" cy="18415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11" name="am_capital_cost-text-10"/>
          <p:cNvSpPr/>
          <p:nvPr/>
        </p:nvSpPr>
        <p:spPr>
          <a:xfrm>
            <a:off x="10922000" y="4635500"/>
            <a:ext cx="400050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80"/>
              </a:lnSpc>
              <a:buNone/>
            </a:pPr>
            <a:r>
              <a:rPr lang="en-US" altLang="en-US" sz="3200" b="1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US$2,350 / 年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8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普通BC低档年度政府基数示例：1,800续期＋550公司年费，非全包。</a:t>
            </a:r>
            <a:endParaRPr lang="en-US" sz="1800" dirty="0"/>
          </a:p>
        </p:txBody>
      </p:sp>
      <p:sp>
        <p:nvSpPr>
          <p:cNvPr id="12" name="am_capital_cost-text-11"/>
          <p:cNvSpPr/>
          <p:nvPr/>
        </p:nvSpPr>
        <p:spPr>
          <a:xfrm>
            <a:off x="1016000" y="6515100"/>
            <a:ext cx="14224000" cy="12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专业服务、注册代理、授权代表、会计、AML/CFT等另计；股份类别及实体条件可改变公司费用。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8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完整申请通常提前至少7日递交。有限待决经营机制不是固定审批时长或获批保证。</a:t>
            </a:r>
            <a:endParaRPr lang="en-US" sz="1800" dirty="0"/>
          </a:p>
        </p:txBody>
      </p:sp>
      <p:sp>
        <p:nvSpPr>
          <p:cNvPr id="13" name="am_capital_cost-text-12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14" name="am_capital_cost-text-13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</a:t>
            </a:r>
            <a:endParaRPr lang="en-US" sz="1200" dirty="0"/>
          </a:p>
        </p:txBody>
      </p:sp>
      <p:sp>
        <p:nvSpPr>
          <p:cNvPr id="15" name="am_capital_cost-shape-14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pany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BVI公司注册：主体与持续义务</a:t>
            </a:r>
            <a:endParaRPr lang="en-US" sz="3200" dirty="0"/>
          </a:p>
        </p:txBody>
      </p:sp>
      <p:sp>
        <p:nvSpPr>
          <p:cNvPr id="3" name="company-text-2"/>
          <p:cNvSpPr/>
          <p:nvPr/>
        </p:nvSpPr>
        <p:spPr>
          <a:xfrm>
            <a:off x="1016000" y="2222500"/>
            <a:ext cx="5207000" cy="5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altLang="en-US" sz="28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常见用途与基础条件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20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跨境持股、项目SPV、合资及集团架构。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8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持续有BVI持牌注册代理及注册办事处。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8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设计股份权利、控制链、董事与签署权限；完成名称与KYC核验。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8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不宣传零全球税、绝对保密、保证开户或固定办结时间。</a:t>
            </a:r>
            <a:endParaRPr lang="en-US" sz="1800" dirty="0"/>
          </a:p>
        </p:txBody>
      </p:sp>
      <p:sp>
        <p:nvSpPr>
          <p:cNvPr id="4" name="company-shape-3"/>
          <p:cNvSpPr/>
          <p:nvPr/>
        </p:nvSpPr>
        <p:spPr>
          <a:xfrm>
            <a:off x="6985000" y="2349500"/>
            <a:ext cx="9144" cy="4635500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  <p:sp>
        <p:nvSpPr>
          <p:cNvPr id="5" name="company-text-4"/>
          <p:cNvSpPr/>
          <p:nvPr/>
        </p:nvSpPr>
        <p:spPr>
          <a:xfrm>
            <a:off x="7556500" y="2247900"/>
            <a:ext cx="76835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成立前：明确结构与费用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普通股份有限公司适用低档政府费US$550；超过50,000获授权股份档通常US$1,350。设立与年度项目分别计，不含代理服务。</a:t>
            </a:r>
            <a:endParaRPr lang="en-US" sz="1800" dirty="0"/>
          </a:p>
        </p:txBody>
      </p:sp>
      <p:sp>
        <p:nvSpPr>
          <p:cNvPr id="6" name="company-text-5"/>
          <p:cNvSpPr/>
          <p:nvPr/>
        </p:nvSpPr>
        <p:spPr>
          <a:xfrm>
            <a:off x="7556500" y="4127500"/>
            <a:ext cx="76835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成立后：维持名册与BO资料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董事、成员及受益所有人按现行登记／备案规则更新；访问权限分别判断。</a:t>
            </a:r>
            <a:endParaRPr lang="en-US" sz="1800" dirty="0"/>
          </a:p>
        </p:txBody>
      </p:sp>
      <p:sp>
        <p:nvSpPr>
          <p:cNvPr id="7" name="company-text-6"/>
          <p:cNvSpPr/>
          <p:nvPr/>
        </p:nvSpPr>
        <p:spPr>
          <a:xfrm>
            <a:off x="7556500" y="5816600"/>
            <a:ext cx="76835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每年：缴费、财务记录与申报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普通BC年度财务申报通常在财年后9个月内交注册代理；适用豁免另核。公司费与FSC监管报告不是一回事。</a:t>
            </a:r>
            <a:endParaRPr lang="en-US" sz="1800" dirty="0"/>
          </a:p>
        </p:txBody>
      </p:sp>
      <p:sp>
        <p:nvSpPr>
          <p:cNvPr id="8" name="company-text-7"/>
          <p:cNvSpPr/>
          <p:nvPr/>
        </p:nvSpPr>
        <p:spPr>
          <a:xfrm>
            <a:off x="1016000" y="7620000"/>
            <a:ext cx="1422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若实际经营投资、虚拟资产、银行或其他受规管活动，必须另行判断业务许可。</a:t>
            </a:r>
            <a:endParaRPr lang="en-US" sz="1800" dirty="0"/>
          </a:p>
        </p:txBody>
      </p:sp>
      <p:sp>
        <p:nvSpPr>
          <p:cNvPr id="9" name="company-text-8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10" name="company-text-9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</a:t>
            </a:r>
            <a:endParaRPr lang="en-US" sz="1200" dirty="0"/>
          </a:p>
        </p:txBody>
      </p:sp>
      <p:sp>
        <p:nvSpPr>
          <p:cNvPr id="11" name="company-shape-10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ply_acquire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申请与收购：六维核心比较</a:t>
            </a:r>
            <a:endParaRPr lang="en-US" sz="3200" dirty="0"/>
          </a:p>
        </p:txBody>
      </p:sp>
      <p:sp>
        <p:nvSpPr>
          <p:cNvPr id="3" name="apply_acquire-text-2"/>
          <p:cNvSpPr/>
          <p:nvPr/>
        </p:nvSpPr>
        <p:spPr>
          <a:xfrm>
            <a:off x="1016000" y="1638300"/>
            <a:ext cx="1422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收购价值应来自可验证的经营基础，不能只看一张牌照证书。</a:t>
            </a:r>
            <a:endParaRPr lang="en-US" sz="1800" dirty="0"/>
          </a:p>
        </p:txBody>
      </p:sp>
      <p:graphicFrame>
        <p:nvGraphicFramePr>
          <p:cNvPr id="9" name="apply_acquir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324100"/>
          <a:ext cx="14224000" cy="5257800"/>
        </p:xfrm>
        <a:graphic>
          <a:graphicData uri="http://schemas.openxmlformats.org/drawingml/2006/table">
            <a:tbl>
              <a:tblPr/>
              <a:tblGrid>
                <a:gridCol w="2370669"/>
                <a:gridCol w="5926665"/>
                <a:gridCol w="5926665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维度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新申请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持牌主体收购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许可范围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为拟开展业务申请具体授权。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核验现有范围和附加条件是否匹配买方。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历史责任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建立自身新记录，不承接目标公司历史。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既往监管、税务、客户与合同责任不因换股东消失。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材料重点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控制链、人员、计划、资源与政策证据。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另加历史财务、监管档案、合同、系统与数据尽调。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监管程序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递交、问询、书面决定与开业条件。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先判断控制权、人员及业务变化的批准／通知。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账户与合同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新主体开户、签约及第三方准入。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变更控制条款、重新KYC及继续有效性须书面确认。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成本结构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政府费＋专业服务＋启动与持续资源。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另加股权价款、尽调、交易、整改及迁移成本。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14300" marB="1143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apply_acquire-text-4"/>
          <p:cNvSpPr/>
          <p:nvPr/>
        </p:nvSpPr>
        <p:spPr>
          <a:xfrm>
            <a:off x="1016000" y="7747000"/>
            <a:ext cx="14224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不预设收购更快或更便宜；价款、监管资本、政府费用及服务费必须分开。</a:t>
            </a:r>
            <a:endParaRPr lang="en-US" sz="1800" dirty="0"/>
          </a:p>
        </p:txBody>
      </p:sp>
      <p:sp>
        <p:nvSpPr>
          <p:cNvPr id="6" name="apply_acquire-text-5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7" name="apply_acquire-text-6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</a:t>
            </a:r>
            <a:endParaRPr lang="en-US" sz="1200" dirty="0"/>
          </a:p>
        </p:txBody>
      </p:sp>
      <p:sp>
        <p:nvSpPr>
          <p:cNvPr id="8" name="apply_acquire-shape-7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kflow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两条六阶段流程与停止点</a:t>
            </a:r>
            <a:endParaRPr lang="en-US" sz="3200" dirty="0"/>
          </a:p>
        </p:txBody>
      </p:sp>
      <p:sp>
        <p:nvSpPr>
          <p:cNvPr id="3" name="workflow-text-2"/>
          <p:cNvSpPr/>
          <p:nvPr/>
        </p:nvSpPr>
        <p:spPr>
          <a:xfrm>
            <a:off x="1016000" y="1905000"/>
            <a:ext cx="14224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新申请｜先把业务与申请基础做实</a:t>
            </a:r>
            <a:endParaRPr lang="en-US" sz="2400" dirty="0"/>
          </a:p>
        </p:txBody>
      </p:sp>
      <p:sp>
        <p:nvSpPr>
          <p:cNvPr id="4" name="workflow-shape-3"/>
          <p:cNvSpPr/>
          <p:nvPr/>
        </p:nvSpPr>
        <p:spPr>
          <a:xfrm>
            <a:off x="1016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5" name="workflow-shape-4"/>
          <p:cNvSpPr/>
          <p:nvPr/>
        </p:nvSpPr>
        <p:spPr>
          <a:xfrm>
            <a:off x="3429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6" name="workflow-shape-5"/>
          <p:cNvSpPr/>
          <p:nvPr/>
        </p:nvSpPr>
        <p:spPr>
          <a:xfrm>
            <a:off x="5842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7" name="workflow-shape-6"/>
          <p:cNvSpPr/>
          <p:nvPr/>
        </p:nvSpPr>
        <p:spPr>
          <a:xfrm>
            <a:off x="8255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8" name="workflow-shape-7"/>
          <p:cNvSpPr/>
          <p:nvPr/>
        </p:nvSpPr>
        <p:spPr>
          <a:xfrm>
            <a:off x="10668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9" name="workflow-shape-8"/>
          <p:cNvSpPr/>
          <p:nvPr/>
        </p:nvSpPr>
        <p:spPr>
          <a:xfrm>
            <a:off x="13081000" y="2667000"/>
            <a:ext cx="2159000" cy="939800"/>
          </a:xfrm>
          <a:prstGeom prst="rect">
            <a:avLst/>
          </a:prstGeom>
          <a:solidFill>
            <a:srgbClr val="061B2B"/>
          </a:solidFill>
          <a:ln/>
        </p:spPr>
      </p:sp>
      <p:sp>
        <p:nvSpPr>
          <p:cNvPr id="10" name="workflow-text-9"/>
          <p:cNvSpPr/>
          <p:nvPr/>
        </p:nvSpPr>
        <p:spPr>
          <a:xfrm>
            <a:off x="1016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业务定性</a:t>
            </a:r>
            <a:endParaRPr lang="en-US" sz="1800" dirty="0"/>
          </a:p>
        </p:txBody>
      </p:sp>
      <p:sp>
        <p:nvSpPr>
          <p:cNvPr id="11" name="workflow-text-10"/>
          <p:cNvSpPr/>
          <p:nvPr/>
        </p:nvSpPr>
        <p:spPr>
          <a:xfrm>
            <a:off x="3429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主体与人员</a:t>
            </a:r>
            <a:endParaRPr lang="en-US" sz="1800" dirty="0"/>
          </a:p>
        </p:txBody>
      </p:sp>
      <p:sp>
        <p:nvSpPr>
          <p:cNvPr id="12" name="workflow-text-11"/>
          <p:cNvSpPr/>
          <p:nvPr/>
        </p:nvSpPr>
        <p:spPr>
          <a:xfrm>
            <a:off x="5842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计划与制度</a:t>
            </a:r>
            <a:endParaRPr lang="en-US" sz="1800" dirty="0"/>
          </a:p>
        </p:txBody>
      </p:sp>
      <p:sp>
        <p:nvSpPr>
          <p:cNvPr id="13" name="workflow-text-12"/>
          <p:cNvSpPr/>
          <p:nvPr/>
        </p:nvSpPr>
        <p:spPr>
          <a:xfrm>
            <a:off x="8255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完整递交</a:t>
            </a:r>
            <a:endParaRPr lang="en-US" sz="1800" dirty="0"/>
          </a:p>
        </p:txBody>
      </p:sp>
      <p:sp>
        <p:nvSpPr>
          <p:cNvPr id="14" name="workflow-text-13"/>
          <p:cNvSpPr/>
          <p:nvPr/>
        </p:nvSpPr>
        <p:spPr>
          <a:xfrm>
            <a:off x="10668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决定与条件</a:t>
            </a:r>
            <a:endParaRPr lang="en-US" sz="1800" dirty="0"/>
          </a:p>
        </p:txBody>
      </p:sp>
      <p:sp>
        <p:nvSpPr>
          <p:cNvPr id="15" name="workflow-text-14"/>
          <p:cNvSpPr/>
          <p:nvPr/>
        </p:nvSpPr>
        <p:spPr>
          <a:xfrm>
            <a:off x="13081000" y="26670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启动维护</a:t>
            </a:r>
            <a:endParaRPr lang="en-US" sz="1800" dirty="0"/>
          </a:p>
        </p:txBody>
      </p:sp>
      <p:sp>
        <p:nvSpPr>
          <p:cNvPr id="16" name="workflow-text-15"/>
          <p:cNvSpPr/>
          <p:nvPr/>
        </p:nvSpPr>
        <p:spPr>
          <a:xfrm>
            <a:off x="1016000" y="3873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停止点：范围无法定性、控制链无法穿透、资源或人员安排不能解释时，先补齐再递交。</a:t>
            </a:r>
            <a:endParaRPr lang="en-US" sz="1800" dirty="0"/>
          </a:p>
        </p:txBody>
      </p:sp>
      <p:sp>
        <p:nvSpPr>
          <p:cNvPr id="17" name="workflow-text-16"/>
          <p:cNvSpPr/>
          <p:nvPr/>
        </p:nvSpPr>
        <p:spPr>
          <a:xfrm>
            <a:off x="1016000" y="4864100"/>
            <a:ext cx="14224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收购｜让交易先决条件可核验</a:t>
            </a:r>
            <a:endParaRPr lang="en-US" sz="2400" dirty="0"/>
          </a:p>
        </p:txBody>
      </p:sp>
      <p:sp>
        <p:nvSpPr>
          <p:cNvPr id="18" name="workflow-shape-17"/>
          <p:cNvSpPr/>
          <p:nvPr/>
        </p:nvSpPr>
        <p:spPr>
          <a:xfrm>
            <a:off x="1016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19" name="workflow-shape-18"/>
          <p:cNvSpPr/>
          <p:nvPr/>
        </p:nvSpPr>
        <p:spPr>
          <a:xfrm>
            <a:off x="3429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20" name="workflow-shape-19"/>
          <p:cNvSpPr/>
          <p:nvPr/>
        </p:nvSpPr>
        <p:spPr>
          <a:xfrm>
            <a:off x="5842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21" name="workflow-shape-20"/>
          <p:cNvSpPr/>
          <p:nvPr/>
        </p:nvSpPr>
        <p:spPr>
          <a:xfrm>
            <a:off x="8255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22" name="workflow-shape-21"/>
          <p:cNvSpPr/>
          <p:nvPr/>
        </p:nvSpPr>
        <p:spPr>
          <a:xfrm>
            <a:off x="10668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23" name="workflow-shape-22"/>
          <p:cNvSpPr/>
          <p:nvPr/>
        </p:nvSpPr>
        <p:spPr>
          <a:xfrm>
            <a:off x="13081000" y="5613400"/>
            <a:ext cx="2159000" cy="939800"/>
          </a:xfrm>
          <a:prstGeom prst="rect">
            <a:avLst/>
          </a:prstGeom>
          <a:solidFill>
            <a:srgbClr val="C8A45C"/>
          </a:solidFill>
          <a:ln/>
        </p:spPr>
      </p:sp>
      <p:sp>
        <p:nvSpPr>
          <p:cNvPr id="24" name="workflow-text-23"/>
          <p:cNvSpPr/>
          <p:nvPr/>
        </p:nvSpPr>
        <p:spPr>
          <a:xfrm>
            <a:off x="1016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目标初筛</a:t>
            </a:r>
            <a:endParaRPr lang="en-US" sz="1800" dirty="0"/>
          </a:p>
        </p:txBody>
      </p:sp>
      <p:sp>
        <p:nvSpPr>
          <p:cNvPr id="25" name="workflow-text-24"/>
          <p:cNvSpPr/>
          <p:nvPr/>
        </p:nvSpPr>
        <p:spPr>
          <a:xfrm>
            <a:off x="3429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资料室核验</a:t>
            </a:r>
            <a:endParaRPr lang="en-US" sz="1800" dirty="0"/>
          </a:p>
        </p:txBody>
      </p:sp>
      <p:sp>
        <p:nvSpPr>
          <p:cNvPr id="26" name="workflow-text-25"/>
          <p:cNvSpPr/>
          <p:nvPr/>
        </p:nvSpPr>
        <p:spPr>
          <a:xfrm>
            <a:off x="5842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深度尽调</a:t>
            </a:r>
            <a:endParaRPr lang="en-US" sz="1800" dirty="0"/>
          </a:p>
        </p:txBody>
      </p:sp>
      <p:sp>
        <p:nvSpPr>
          <p:cNvPr id="27" name="workflow-text-26"/>
          <p:cNvSpPr/>
          <p:nvPr/>
        </p:nvSpPr>
        <p:spPr>
          <a:xfrm>
            <a:off x="8255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交易结构</a:t>
            </a:r>
            <a:endParaRPr lang="en-US" sz="1800" dirty="0"/>
          </a:p>
        </p:txBody>
      </p:sp>
      <p:sp>
        <p:nvSpPr>
          <p:cNvPr id="28" name="workflow-text-27"/>
          <p:cNvSpPr/>
          <p:nvPr/>
        </p:nvSpPr>
        <p:spPr>
          <a:xfrm>
            <a:off x="10668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监管与同意</a:t>
            </a:r>
            <a:endParaRPr lang="en-US" sz="1800" dirty="0"/>
          </a:p>
        </p:txBody>
      </p:sp>
      <p:sp>
        <p:nvSpPr>
          <p:cNvPr id="29" name="workflow-text-28"/>
          <p:cNvSpPr/>
          <p:nvPr/>
        </p:nvSpPr>
        <p:spPr>
          <a:xfrm>
            <a:off x="13081000" y="5613400"/>
            <a:ext cx="215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交割接续</a:t>
            </a:r>
            <a:endParaRPr lang="en-US" sz="1800" dirty="0"/>
          </a:p>
        </p:txBody>
      </p:sp>
      <p:sp>
        <p:nvSpPr>
          <p:cNvPr id="30" name="workflow-text-29"/>
          <p:cNvSpPr/>
          <p:nvPr/>
        </p:nvSpPr>
        <p:spPr>
          <a:xfrm>
            <a:off x="1016000" y="6845300"/>
            <a:ext cx="1422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停止点：重大历史问题、监管程序未满足、关键账户／合同无法承接或资料不可核验时，保留退出或重议条件。</a:t>
            </a:r>
            <a:endParaRPr lang="en-US" sz="1800" dirty="0"/>
          </a:p>
        </p:txBody>
      </p:sp>
      <p:sp>
        <p:nvSpPr>
          <p:cNvPr id="31" name="workflow-text-30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32" name="workflow-text-31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</a:t>
            </a:r>
            <a:endParaRPr lang="en-US" sz="1200" dirty="0"/>
          </a:p>
        </p:txBody>
      </p:sp>
      <p:sp>
        <p:nvSpPr>
          <p:cNvPr id="33" name="workflow-shape-32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tenance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材料与持续维护日历</a:t>
            </a:r>
            <a:endParaRPr lang="en-US" sz="3200" dirty="0"/>
          </a:p>
        </p:txBody>
      </p:sp>
      <p:sp>
        <p:nvSpPr>
          <p:cNvPr id="3" name="maintenance-text-2"/>
          <p:cNvSpPr/>
          <p:nvPr/>
        </p:nvSpPr>
        <p:spPr>
          <a:xfrm>
            <a:off x="1016000" y="1612900"/>
            <a:ext cx="1422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先整理主体、控制人、业务、执行人员、合同、声明与费用，再分开管理下列义务。</a:t>
            </a:r>
            <a:endParaRPr lang="en-US" sz="1800" dirty="0"/>
          </a:p>
        </p:txBody>
      </p:sp>
      <p:graphicFrame>
        <p:nvGraphicFramePr>
          <p:cNvPr id="11" name="maintenanc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197100"/>
          <a:ext cx="14224000" cy="5676900"/>
        </p:xfrm>
        <a:graphic>
          <a:graphicData uri="http://schemas.openxmlformats.org/drawingml/2006/table">
            <a:tbl>
              <a:tblPr/>
              <a:tblGrid>
                <a:gridCol w="3556000"/>
                <a:gridCol w="3556000"/>
                <a:gridCol w="7112000"/>
              </a:tblGrid>
              <a:tr h="43180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适用事项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时间节点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交付或核验重点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B2B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AM年度监管回报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每年1月31日前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报告上一年底的服务对象、AUM、投资者与持续资格。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AM年度续期费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通常不迟于3月31日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US$1,800；支付前按当期费表及缴费通知复核。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AM财务报表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财年结后6个月内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通常无需任命审计师，不等于免报表或免账簿。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AM规模超限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超过上限后7日内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书面通知FSC，并按规则处理恢复或转为SIBA等安排。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AM申请资料变动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变动后14日内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书面通知及持续合规声明；不可套用其他牌照。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普通BC政府年费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5月31日或11月30日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通常按成立／迁入所在半年决定；实体类别另核。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普通BC Annual Return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财年结后9个月内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1A1A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通常提交注册代理；适用豁免另核，与FSC回报不同。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maintenance-text-4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6" name="maintenance-text-5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maintenance-shape-6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rvice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从初步评估到书面项目方案</a:t>
            </a:r>
            <a:endParaRPr lang="en-US" sz="3200" dirty="0"/>
          </a:p>
        </p:txBody>
      </p:sp>
      <p:sp>
        <p:nvSpPr>
          <p:cNvPr id="3" name="service-text-2"/>
          <p:cNvSpPr/>
          <p:nvPr/>
        </p:nvSpPr>
        <p:spPr>
          <a:xfrm>
            <a:off x="1016000" y="2146300"/>
            <a:ext cx="8382000" cy="38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85"/>
              </a:lnSpc>
              <a:buNone/>
            </a:pPr>
            <a:r>
              <a:rPr lang="en-US" altLang="en-US" sz="27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仁港永胜协助组织项目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20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业务定性：客户、活动、地域、资金及资产控制。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7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申请协调：主体、治理、资料版本及监管问询。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7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收购尽调：许可、历史责任、合同与交割条件。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700"/>
              </a:spcBef>
              <a:buNone/>
            </a:pPr>
            <a:r>
              <a:rPr lang="en-US" altLang="en-US" sz="1800" dirty="0">
                <a:solidFill>
                  <a:srgbClr val="1A1A1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注册与维护：代理、公司资料、年报及变更日历。</a:t>
            </a:r>
            <a:endParaRPr lang="en-US" sz="1800" dirty="0"/>
          </a:p>
        </p:txBody>
      </p:sp>
      <p:sp>
        <p:nvSpPr>
          <p:cNvPr id="4" name="service-shape-3"/>
          <p:cNvSpPr/>
          <p:nvPr/>
        </p:nvSpPr>
        <p:spPr>
          <a:xfrm>
            <a:off x="10033000" y="2146300"/>
            <a:ext cx="5207000" cy="3873500"/>
          </a:xfrm>
          <a:prstGeom prst="rect">
            <a:avLst/>
          </a:prstGeom>
          <a:solidFill>
            <a:srgbClr val="061B2B"/>
          </a:solidFill>
          <a:ln/>
        </p:spPr>
      </p:sp>
      <p:pic>
        <p:nvPicPr>
          <p:cNvPr id="5" name="servic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1300" y="2489200"/>
            <a:ext cx="508000" cy="508000"/>
          </a:xfrm>
          <a:prstGeom prst="rect">
            <a:avLst/>
          </a:prstGeom>
        </p:spPr>
      </p:pic>
      <p:sp>
        <p:nvSpPr>
          <p:cNvPr id="6" name="service-text-5"/>
          <p:cNvSpPr/>
          <p:nvPr/>
        </p:nvSpPr>
        <p:spPr>
          <a:xfrm>
            <a:off x="10401300" y="3251200"/>
            <a:ext cx="444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875"/>
              </a:lnSpc>
              <a:buNone/>
            </a:pPr>
            <a:r>
              <a:rPr lang="en-US" altLang="en-US" sz="25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在线初步评估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400"/>
              </a:spcBef>
              <a:buNone/>
            </a:pPr>
            <a:r>
              <a:rPr lang="en-US" altLang="en-US" sz="1800" u="sng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fsc-bvi.com/assessment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8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基于回答提示讨论路径、准备缺口与材料清单。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不是监管评分、获批概率或个案法律结论。</a:t>
            </a:r>
            <a:endParaRPr lang="en-US" sz="1800" dirty="0"/>
          </a:p>
        </p:txBody>
      </p:sp>
      <p:sp>
        <p:nvSpPr>
          <p:cNvPr id="7" name="service-text-6"/>
          <p:cNvSpPr/>
          <p:nvPr/>
        </p:nvSpPr>
        <p:spPr>
          <a:xfrm>
            <a:off x="1016000" y="6540500"/>
            <a:ext cx="14224000" cy="11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0"/>
              </a:lnSpc>
              <a:buNone/>
            </a:pPr>
            <a:r>
              <a:rPr lang="en-US" altLang="en-US" sz="1800" b="1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下一步：</a:t>
            </a: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带上业务摘要、控制链、人员与预计资金安排，预约唐生人工沟通。</a:t>
            </a:r>
            <a:endParaRPr lang="en-US" sz="1800" dirty="0"/>
          </a:p>
          <a:p>
            <a:pPr algn="l" indent="0" marL="0">
              <a:lnSpc>
                <a:spcPts val="2790"/>
              </a:lnSpc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61B2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香港牌照专线 +852 3050 1899｜唐生 +852 9298 4213｜Drew@sfc8.com</a:t>
            </a:r>
            <a:endParaRPr lang="en-US" sz="1800" dirty="0"/>
          </a:p>
        </p:txBody>
      </p:sp>
      <p:sp>
        <p:nvSpPr>
          <p:cNvPr id="8" name="service-text-7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9" name="service-text-8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66666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service-shape-9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29553" r="29553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61B2B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ources-text-1"/>
          <p:cNvSpPr/>
          <p:nvPr/>
        </p:nvSpPr>
        <p:spPr>
          <a:xfrm>
            <a:off x="1016000" y="762000"/>
            <a:ext cx="14224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3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官方依据与服务边界</a:t>
            </a:r>
            <a:endParaRPr lang="en-US" sz="3200" dirty="0"/>
          </a:p>
        </p:txBody>
      </p:sp>
      <p:sp>
        <p:nvSpPr>
          <p:cNvPr id="5" name="sources-text-2"/>
          <p:cNvSpPr/>
          <p:nvPr/>
        </p:nvSpPr>
        <p:spPr>
          <a:xfrm>
            <a:off x="1016000" y="1892300"/>
            <a:ext cx="14224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规则核验日期：2026年11月2日｜实施前以当日官方版本与书面意见复核。</a:t>
            </a:r>
            <a:endParaRPr lang="en-US" sz="1800" dirty="0"/>
          </a:p>
        </p:txBody>
      </p:sp>
      <p:sp>
        <p:nvSpPr>
          <p:cNvPr id="6" name="sources-text-3"/>
          <p:cNvSpPr/>
          <p:nvPr/>
        </p:nvSpPr>
        <p:spPr>
          <a:xfrm>
            <a:off x="1016000" y="2768600"/>
            <a:ext cx="14224000" cy="2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Approved Managers Regulations</a:t>
            </a: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与 </a:t>
            </a: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Approved Investment Managers Guidelines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100"/>
              </a:spcBef>
              <a:buNone/>
            </a:pP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Services (Fees) (Amendment) Regulations, 2023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100"/>
              </a:spcBef>
              <a:buNone/>
            </a:pP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Securities and Investment Business Act</a:t>
            </a: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；VASP及其他路径见FSC官方法规资料库。</a:t>
            </a:r>
            <a:endParaRPr lang="en-US" sz="1800" dirty="0"/>
          </a:p>
          <a:p>
            <a:pPr algn="l" indent="0" marL="0">
              <a:lnSpc>
                <a:spcPts val="2970"/>
              </a:lnSpc>
              <a:spcBef>
                <a:spcPts val="1100"/>
              </a:spcBef>
              <a:buNone/>
            </a:pP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BVI Business Companies Act</a:t>
            </a: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与 </a:t>
            </a:r>
            <a:r>
              <a:rPr lang="en-US" altLang="en-US" sz="18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S.I. No.89 of 2022公司政府费表</a:t>
            </a:r>
            <a:endParaRPr lang="en-US" sz="1800" dirty="0"/>
          </a:p>
        </p:txBody>
      </p:sp>
      <p:sp>
        <p:nvSpPr>
          <p:cNvPr id="7" name="sources-text-4"/>
          <p:cNvSpPr/>
          <p:nvPr/>
        </p:nvSpPr>
        <p:spPr>
          <a:xfrm>
            <a:off x="1016000" y="5930900"/>
            <a:ext cx="142240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本资料用于商务介绍，不构成个案法律、税务、投资或监管意见。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不保证批准、固定审批时间、开户、税务结果或全球市场准入；收购须完成尽调及适用监管程序。</a:t>
            </a:r>
            <a:endParaRPr lang="en-US" sz="1800" dirty="0"/>
          </a:p>
          <a:p>
            <a:pPr algn="l" indent="0" marL="0">
              <a:lnSpc>
                <a:spcPts val="270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官网：</a:t>
            </a:r>
            <a:r>
              <a:rPr lang="en-US" altLang="en-US" sz="1800" u="sng" dirty="0">
                <a:solidFill>
                  <a:srgbClr val="C8A45C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fsc-bvi.com</a:t>
            </a: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｜电话：+852 3050 1899｜邮箱：Drew@sfc8.com</a:t>
            </a:r>
            <a:endParaRPr lang="en-US" sz="1800" dirty="0"/>
          </a:p>
        </p:txBody>
      </p:sp>
      <p:sp>
        <p:nvSpPr>
          <p:cNvPr id="8" name="sources-text-5"/>
          <p:cNvSpPr/>
          <p:nvPr/>
        </p:nvSpPr>
        <p:spPr>
          <a:xfrm>
            <a:off x="1016000" y="7683500"/>
            <a:ext cx="142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港湾照片：Calyponte / Wikimedia Commons，CC BY-SA 3.0，转换并按版面裁切。LOGO由用户提供。</a:t>
            </a:r>
            <a:endParaRPr lang="en-US" sz="1200" dirty="0"/>
          </a:p>
        </p:txBody>
      </p:sp>
      <p:sp>
        <p:nvSpPr>
          <p:cNvPr id="9" name="sources-text-6"/>
          <p:cNvSpPr/>
          <p:nvPr/>
        </p:nvSpPr>
        <p:spPr>
          <a:xfrm>
            <a:off x="1016000" y="8255000"/>
            <a:ext cx="13335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拟定｜唐上永（唐生） 业务经理 提供专业讲解</a:t>
            </a:r>
            <a:endParaRPr lang="en-US" sz="1200" dirty="0"/>
          </a:p>
        </p:txBody>
      </p:sp>
      <p:sp>
        <p:nvSpPr>
          <p:cNvPr id="10" name="sources-text-7"/>
          <p:cNvSpPr/>
          <p:nvPr/>
        </p:nvSpPr>
        <p:spPr>
          <a:xfrm>
            <a:off x="14732000" y="8255000"/>
            <a:ext cx="50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sources-shape-8"/>
          <p:cNvSpPr/>
          <p:nvPr/>
        </p:nvSpPr>
        <p:spPr>
          <a:xfrm>
            <a:off x="1016000" y="8636000"/>
            <a:ext cx="14224000" cy="9144"/>
          </a:xfrm>
          <a:prstGeom prst="line">
            <a:avLst/>
          </a:prstGeom>
          <a:ln w="25400">
            <a:solidFill>
              <a:srgbClr val="C8A45C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BVI金融牌照申请与公司注册｜仁港永胜商务路演</dc:title>
  <dc:subject>BVI金融牌照申请与公司注册｜仁港永胜商务路演</dc:subject>
  <dc:creator>Manus</dc:creator>
  <cp:lastModifiedBy>Manus</cp:lastModifiedBy>
  <cp:revision>1</cp:revision>
  <dcterms:created xsi:type="dcterms:W3CDTF">2026-11-02T08:11:22Z</dcterms:created>
  <dcterms:modified xsi:type="dcterms:W3CDTF">2026-11-02T08:11:22Z</dcterms:modified>
</cp:coreProperties>
</file>